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907E55-90F8-4AF3-9D15-48E34D63315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B31BDC4-EA40-4317-8281-3C3A4F602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96000" cy="36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0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promjene u pravima iz izdanih vrijednosnih papira</a:t>
            </a:r>
          </a:p>
          <a:p>
            <a:r>
              <a:rPr lang="hr-HR" dirty="0"/>
              <a:t>nova izdanja dužničkih vrijednosnih papira</a:t>
            </a:r>
          </a:p>
          <a:p>
            <a:r>
              <a:rPr lang="hr-HR" dirty="0"/>
              <a:t>održavanje skupštine dioničara </a:t>
            </a:r>
          </a:p>
          <a:p>
            <a:r>
              <a:rPr lang="hr-HR" dirty="0"/>
              <a:t>imatelja dioničkih vrijednosnih papira</a:t>
            </a:r>
          </a:p>
          <a:p>
            <a:r>
              <a:rPr lang="hr-HR" dirty="0"/>
              <a:t>povlaštene informacije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743200" cy="32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8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Zloupotreba tržišta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zabrana i sprječavanje korištenja povlaštenih informacija</a:t>
            </a:r>
          </a:p>
          <a:p>
            <a:r>
              <a:rPr lang="hr-HR" dirty="0"/>
              <a:t>otkrivanje i preporučivanje povlaštenih informacija</a:t>
            </a:r>
          </a:p>
          <a:p>
            <a:r>
              <a:rPr lang="hr-HR" dirty="0"/>
              <a:t>zabrana manipulacijom tržišta</a:t>
            </a:r>
          </a:p>
          <a:p>
            <a:r>
              <a:rPr lang="hr-HR" dirty="0"/>
              <a:t>kazneno djelo</a:t>
            </a:r>
          </a:p>
          <a:p>
            <a:r>
              <a:rPr lang="hr-HR" dirty="0"/>
              <a:t>odredbe programa otkupa dionica </a:t>
            </a:r>
          </a:p>
          <a:p>
            <a:r>
              <a:rPr lang="hr-HR" dirty="0"/>
              <a:t>mjere stabilizacije tržišta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32404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3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 stjecanja ili otpuštanja dionica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u roku od pet radnih dana</a:t>
            </a:r>
          </a:p>
          <a:p>
            <a:r>
              <a:rPr lang="hr-HR" dirty="0"/>
              <a:t>član upravnog tijela izdavatelja</a:t>
            </a:r>
          </a:p>
          <a:p>
            <a:r>
              <a:rPr lang="hr-HR" dirty="0"/>
              <a:t>rukovoditelj više razine</a:t>
            </a:r>
          </a:p>
          <a:p>
            <a:r>
              <a:rPr lang="hr-HR" dirty="0"/>
              <a:t>prelazak 40.000,00 kuna – prijava Hanfi</a:t>
            </a:r>
          </a:p>
          <a:p>
            <a:r>
              <a:rPr lang="hr-HR" dirty="0"/>
              <a:t>obavijest  vlastoručno potpisana od podnositelja obavijesti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398"/>
            <a:ext cx="4419600" cy="261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15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prospekata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hanfa Internet stranica</a:t>
            </a:r>
          </a:p>
          <a:p>
            <a:r>
              <a:rPr lang="hr-HR" dirty="0"/>
              <a:t>odobreno u zadnjih 12 mjeseci</a:t>
            </a:r>
          </a:p>
          <a:p>
            <a:r>
              <a:rPr lang="hr-HR" dirty="0"/>
              <a:t>pristup prospektu u elektroničkom obliku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83" y="3170206"/>
            <a:ext cx="4800600" cy="319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8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prospekta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izdavatelje</a:t>
            </a:r>
          </a:p>
          <a:p>
            <a:r>
              <a:rPr lang="hr-HR" dirty="0"/>
              <a:t>vrstu vrijednosnog papira</a:t>
            </a:r>
          </a:p>
          <a:p>
            <a:r>
              <a:rPr lang="hr-HR" dirty="0"/>
              <a:t>datum odluke o odobrenju</a:t>
            </a:r>
          </a:p>
          <a:p>
            <a:r>
              <a:rPr lang="hr-HR" dirty="0"/>
              <a:t>oznaku uvrštenosti ili izdanja dionica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4648200" cy="30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0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Izdavanje prospekta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jedinstveni prospekt</a:t>
            </a:r>
          </a:p>
          <a:p>
            <a:r>
              <a:rPr lang="hr-HR" dirty="0"/>
              <a:t>podijeljeni prospekt</a:t>
            </a:r>
          </a:p>
          <a:p>
            <a:r>
              <a:rPr lang="hr-HR" dirty="0"/>
              <a:t>najkasnije 6 radnh dana prije iste ponude</a:t>
            </a:r>
          </a:p>
          <a:p>
            <a:r>
              <a:rPr lang="hr-HR" dirty="0"/>
              <a:t>valjan 12 mjeseci</a:t>
            </a:r>
          </a:p>
          <a:p>
            <a:r>
              <a:rPr lang="hr-HR" dirty="0"/>
              <a:t>hanfa nadležna za odobrenje i dopunu prospekta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4274726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6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Preuzimanje dioničkog društva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ponuda javno objavljena, obvezna ili dobrovoljna</a:t>
            </a:r>
          </a:p>
          <a:p>
            <a:r>
              <a:rPr lang="hr-HR" dirty="0"/>
              <a:t>obvezna ponuda – prelazak 25% dionica s pravom glasa</a:t>
            </a:r>
          </a:p>
          <a:p>
            <a:r>
              <a:rPr lang="hr-HR" dirty="0"/>
              <a:t>hanfa odlučuje i nadzire objavljivanje ponuda</a:t>
            </a:r>
          </a:p>
          <a:p>
            <a:r>
              <a:rPr lang="hr-HR" dirty="0"/>
              <a:t>objavljuju se javno( Narodne novine i tržišni operater)</a:t>
            </a:r>
          </a:p>
          <a:p>
            <a:r>
              <a:rPr lang="hr-HR" dirty="0"/>
              <a:t>u roku 10 dana dužna objaviti mišljenje</a:t>
            </a:r>
          </a:p>
          <a:p>
            <a:r>
              <a:rPr lang="hr-HR" dirty="0"/>
              <a:t>objavljivanje izvješća - završavanje postupka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4495800" cy="22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29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Sprječavanje pranje novca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zamjena ili bilo kakav prijenos novca ili slične imovine</a:t>
            </a:r>
          </a:p>
          <a:p>
            <a:r>
              <a:rPr lang="hr-HR" dirty="0"/>
              <a:t>prikrivanje prirode, izvora, lokacije… u vezi novca ili druge imovine</a:t>
            </a:r>
          </a:p>
          <a:p>
            <a:r>
              <a:rPr lang="hr-HR" dirty="0"/>
              <a:t>stjecanje, posjedovanje ili uporaba novca ili slične imovine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4889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489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surađivanje s drugim domaćim i međunarodnim tijelima</a:t>
            </a:r>
          </a:p>
          <a:p>
            <a:r>
              <a:rPr lang="hr-HR" dirty="0"/>
              <a:t>organizira edukaciju za institucije</a:t>
            </a:r>
          </a:p>
          <a:p>
            <a:r>
              <a:rPr lang="hr-HR" dirty="0"/>
              <a:t>donosi smjernice za provedbu propisa</a:t>
            </a:r>
          </a:p>
          <a:p>
            <a:r>
              <a:rPr lang="hr-HR" dirty="0"/>
              <a:t>obavlja druge poslove u svezi sprječavanja pranja novca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6380"/>
            <a:ext cx="4572000" cy="30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6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Institucije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tijela prevencije</a:t>
            </a:r>
          </a:p>
          <a:p>
            <a:r>
              <a:rPr lang="hr-HR" dirty="0"/>
              <a:t>tijela nadzora</a:t>
            </a:r>
          </a:p>
          <a:p>
            <a:r>
              <a:rPr lang="hr-HR" dirty="0"/>
              <a:t>tijela kaznenog progona</a:t>
            </a:r>
          </a:p>
          <a:p>
            <a:r>
              <a:rPr lang="hr-HR" dirty="0"/>
              <a:t>pravosuđe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4943"/>
            <a:ext cx="756046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3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OVLASTI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investicijski fondovi</a:t>
            </a:r>
          </a:p>
          <a:p>
            <a:r>
              <a:rPr lang="hr-HR" dirty="0"/>
              <a:t>drugi i treći stup mirovinskog osiguranja </a:t>
            </a:r>
          </a:p>
          <a:p>
            <a:r>
              <a:rPr lang="hr-HR" dirty="0"/>
              <a:t>isplata mirovina</a:t>
            </a:r>
          </a:p>
          <a:p>
            <a:r>
              <a:rPr lang="hr-HR" dirty="0"/>
              <a:t>tržište osiguranja</a:t>
            </a:r>
          </a:p>
          <a:p>
            <a:r>
              <a:rPr lang="hr-HR" dirty="0"/>
              <a:t>leasing i faktoring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890867" cy="30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0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3048000"/>
            <a:ext cx="8229600" cy="990600"/>
          </a:xfrm>
        </p:spPr>
        <p:txBody>
          <a:bodyPr/>
          <a:lstStyle/>
          <a:p>
            <a:r>
              <a:rPr lang="hr-HR" dirty="0"/>
              <a:t>HVALA VAM!!!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6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upozorenja Hanfe</a:t>
            </a:r>
          </a:p>
          <a:p>
            <a:r>
              <a:rPr lang="hr-HR" dirty="0"/>
              <a:t>edukacija i zaštita potrošača</a:t>
            </a:r>
          </a:p>
          <a:p>
            <a:r>
              <a:rPr lang="hr-HR" dirty="0"/>
              <a:t>publikacije</a:t>
            </a:r>
          </a:p>
          <a:p>
            <a:r>
              <a:rPr lang="hr-HR" dirty="0"/>
              <a:t>regulativa</a:t>
            </a:r>
          </a:p>
          <a:p>
            <a:r>
              <a:rPr lang="hr-HR" dirty="0"/>
              <a:t>tržište kapitala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343400" cy="24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4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Mjesto trgovanja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uređeno tržište </a:t>
            </a:r>
          </a:p>
          <a:p>
            <a:r>
              <a:rPr lang="hr-HR" dirty="0"/>
              <a:t>multilateralna trgovinska platforma (MTP)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84231"/>
            <a:ext cx="6934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1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za zaštitu ulaganja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zaštita tražbina klijenata članova fonda</a:t>
            </a:r>
          </a:p>
          <a:p>
            <a:r>
              <a:rPr lang="hr-HR" dirty="0"/>
              <a:t>nemogućnost ispunjenja obveza</a:t>
            </a:r>
          </a:p>
          <a:p>
            <a:r>
              <a:rPr lang="hr-HR" dirty="0"/>
              <a:t>stečajni postupak</a:t>
            </a:r>
          </a:p>
          <a:p>
            <a:r>
              <a:rPr lang="hr-HR" dirty="0"/>
              <a:t>operator Središnje klirinško depozidarno društvo d.d.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4419600" cy="294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2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Depozitorij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registar nematerijaliziranih vrijednosnih papira</a:t>
            </a:r>
          </a:p>
          <a:p>
            <a:r>
              <a:rPr lang="hr-HR" dirty="0"/>
              <a:t>upisuju prava: iz nematerijaliziranih vrijednosnih papira,imatelji tih prava i prava trećih osoba na vrijednosnim papirima</a:t>
            </a:r>
          </a:p>
          <a:p>
            <a:r>
              <a:rPr lang="hr-HR" dirty="0"/>
              <a:t>u RH postoji jedan</a:t>
            </a:r>
          </a:p>
          <a:p>
            <a:r>
              <a:rPr lang="hr-HR" dirty="0"/>
              <a:t>upravlja Središnje klirinško depozitarno društvo d.d.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4267200" cy="221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6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poravnanja i namire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uspoređivanje podataka</a:t>
            </a:r>
          </a:p>
          <a:p>
            <a:r>
              <a:rPr lang="hr-HR" dirty="0"/>
              <a:t>sklopljeni pravni poslovi</a:t>
            </a:r>
          </a:p>
          <a:p>
            <a:r>
              <a:rPr lang="hr-HR" dirty="0"/>
              <a:t>nematerijalizirani vrijednosti papiri</a:t>
            </a:r>
          </a:p>
          <a:p>
            <a:r>
              <a:rPr lang="hr-HR" dirty="0"/>
              <a:t>utvrđivanje rokova podmirenja pravnih poslova</a:t>
            </a:r>
          </a:p>
          <a:p>
            <a:r>
              <a:rPr lang="hr-HR" dirty="0"/>
              <a:t>izračun obveze za namiru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799"/>
            <a:ext cx="4267200" cy="272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2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Transparentnost izdavatelja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objavljivanje propisanih informacija</a:t>
            </a:r>
          </a:p>
          <a:p>
            <a:r>
              <a:rPr lang="hr-HR" dirty="0"/>
              <a:t>vrijednosni papiri uvršteni na uređeno tržište u državi</a:t>
            </a:r>
          </a:p>
          <a:p>
            <a:r>
              <a:rPr lang="hr-HR" dirty="0"/>
              <a:t>osiguranje dostupnosti informacija</a:t>
            </a:r>
          </a:p>
          <a:p>
            <a:r>
              <a:rPr lang="hr-HR" dirty="0"/>
              <a:t>odluke o ulaganju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33313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Propisane informacije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periodične i ad hoc </a:t>
            </a:r>
          </a:p>
          <a:p>
            <a:r>
              <a:rPr lang="hr-HR" dirty="0"/>
              <a:t>promjene u postotku glasačkih prava</a:t>
            </a:r>
          </a:p>
          <a:p>
            <a:r>
              <a:rPr lang="hr-HR" dirty="0"/>
              <a:t>stjecanje i otpuštanje vlastitih dionica</a:t>
            </a:r>
          </a:p>
          <a:p>
            <a:r>
              <a:rPr lang="hr-HR" dirty="0"/>
              <a:t>promjene broja dionica s pravom glasa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72962"/>
            <a:ext cx="5724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3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</TotalTime>
  <Words>400</Words>
  <Application>Microsoft Office PowerPoint</Application>
  <PresentationFormat>Prikaz na zaslonu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Clarity</vt:lpstr>
      <vt:lpstr>PowerPointova prezentacija</vt:lpstr>
      <vt:lpstr>OVLASTI</vt:lpstr>
      <vt:lpstr>PowerPointova prezentacija</vt:lpstr>
      <vt:lpstr>Mjesto trgovanja</vt:lpstr>
      <vt:lpstr>Sustav za zaštitu ulaganja</vt:lpstr>
      <vt:lpstr>Depozitorij</vt:lpstr>
      <vt:lpstr>Sustav poravnanja i namire</vt:lpstr>
      <vt:lpstr>Transparentnost izdavatelja</vt:lpstr>
      <vt:lpstr>Propisane informacije</vt:lpstr>
      <vt:lpstr>PowerPointova prezentacija</vt:lpstr>
      <vt:lpstr>Zloupotreba tržišta</vt:lpstr>
      <vt:lpstr>Prijava stjecanja ili otpuštanja dionica</vt:lpstr>
      <vt:lpstr>Popis prospekata</vt:lpstr>
      <vt:lpstr>Sadržaj prospekta</vt:lpstr>
      <vt:lpstr>Izdavanje prospekta</vt:lpstr>
      <vt:lpstr>Preuzimanje dioničkog društva</vt:lpstr>
      <vt:lpstr>Sprječavanje pranje novca</vt:lpstr>
      <vt:lpstr>PowerPointova prezentacija</vt:lpstr>
      <vt:lpstr>Institucije </vt:lpstr>
      <vt:lpstr>HVALA VAM!!!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</dc:creator>
  <cp:lastModifiedBy>Korisnik</cp:lastModifiedBy>
  <cp:revision>17</cp:revision>
  <dcterms:created xsi:type="dcterms:W3CDTF">2021-03-11T17:27:43Z</dcterms:created>
  <dcterms:modified xsi:type="dcterms:W3CDTF">2021-04-29T12:20:35Z</dcterms:modified>
</cp:coreProperties>
</file>