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41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324681-A9BA-461C-91F9-3D5B9F7B9421}" type="datetime1">
              <a:rPr lang="sr-Latn-RS" smtClean="0"/>
              <a:t>29.4.2021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CC69E6-8AE7-475E-9FCE-685620853EBA}" type="datetime1">
              <a:rPr lang="sr-Latn-RS" smtClean="0"/>
              <a:t>29.4.2021</a:t>
            </a:fld>
            <a:endParaRPr lang="en-US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en-US" dirty="0"/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DCDA0C-E0B3-4C95-96EA-4A0C23D879C7}" type="datetime1">
              <a:rPr lang="sr-Latn-RS" smtClean="0"/>
              <a:t>29.4.2021</a:t>
            </a:fld>
            <a:endParaRPr lang="en-US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A7471F-05B2-4773-8B78-2036EB11328E}" type="datetime1">
              <a:rPr lang="sr-Latn-RS" smtClean="0"/>
              <a:t>29.4.2021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9086D3-D273-4426-9DE2-880009129396}" type="datetime1">
              <a:rPr lang="sr-Latn-RS" smtClean="0"/>
              <a:t>29.4.2021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A59B55-CF02-4C49-AD8A-D397FF8A11E2}" type="datetime1">
              <a:rPr lang="sr-Latn-RS" smtClean="0"/>
              <a:t>29.4.2021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3F4BB3-EB9D-4EA1-8362-7E06FBD9A1C4}" type="datetime1">
              <a:rPr lang="sr-Latn-RS" smtClean="0"/>
              <a:t>29.4.2021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Rezervirano mjesto za broj slajd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92415-6ABB-4C27-8BFC-4CF3FE9A4CF9}" type="datetime1">
              <a:rPr lang="sr-Latn-RS" smtClean="0"/>
              <a:t>29.4.2021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B60608-0379-4E0F-8DAF-92F8BAC0B4AA}" type="datetime1">
              <a:rPr lang="sr-Latn-RS" smtClean="0"/>
              <a:t>29.4.2021</a:t>
            </a:fld>
            <a:endParaRPr lang="en-US" dirty="0"/>
          </a:p>
        </p:txBody>
      </p:sp>
      <p:sp>
        <p:nvSpPr>
          <p:cNvPr id="11" name="Rezervirano mjesto za podnožje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Rezervirano mjesto za broj slajd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6" name="Rezervirano mjesto za datum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72A698-15A0-42F0-94BD-6DD450F2B912}" type="datetime1">
              <a:rPr lang="sr-Latn-RS" smtClean="0"/>
              <a:t>29.4.2021</a:t>
            </a:fld>
            <a:endParaRPr lang="en-US" dirty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1AC0BB-F5C9-48F6-963D-A862C86D0349}" type="datetime1">
              <a:rPr lang="sr-Latn-RS" smtClean="0"/>
              <a:t>29.4.2021</a:t>
            </a:fld>
            <a:endParaRPr lang="en-US" dirty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73D2AE3-9DB2-4FE7-9845-29E1013E415B}" type="datetime1">
              <a:rPr lang="sr-Latn-RS" smtClean="0"/>
              <a:t>29.4.2021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B233090-2BAD-40A9-BE7E-C43344694F1D}" type="datetime1">
              <a:rPr lang="sr-Latn-RS" smtClean="0"/>
              <a:t>29.4.2021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" dirty="0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r"/>
              <a:t>Kliknite da biste uredili stilove teksta matrice</a:t>
            </a:r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8A5FE3C9-88F6-4048-B440-425359B83D07}" type="datetime1">
              <a:rPr lang="sr-Latn-RS" smtClean="0"/>
              <a:t>29.4.2021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0" y="639097"/>
            <a:ext cx="6641983" cy="3686015"/>
          </a:xfrm>
        </p:spPr>
        <p:txBody>
          <a:bodyPr rtlCol="0">
            <a:normAutofit/>
          </a:bodyPr>
          <a:lstStyle/>
          <a:p>
            <a:pPr rtl="0"/>
            <a:r>
              <a:rPr lang="hr" sz="8000" dirty="0"/>
              <a:t>MIROVINSKI FONDOVI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Prva ekonomska škola Zagreb</a:t>
            </a:r>
          </a:p>
        </p:txBody>
      </p:sp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xmlns="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0808B09-B4B1-4394-85F2-4856CAB9F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0" y="552187"/>
            <a:ext cx="5196827" cy="32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139C1F-A278-4C3C-9AAE-C28E4986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MIROVINSKO DRUŠTVO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1E47FD4-D1D1-474B-997D-4B92E5E6F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57336"/>
            <a:ext cx="4221169" cy="3161802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48D0C83-193A-44A9-8D82-CF17B83FD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Društvo koje na temelju odobrenja HANFE upravlja mirovinskim fondovima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E7DBE26-14C6-4BC8-AE13-9157ED76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9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119D6F-FA76-4D14-B550-550FFCDC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OBVEZNI MIROVINSKI FOND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88D0B56-2DA3-40ED-AB57-810C12025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Osniva ga mirovinsko društvo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Mirovinsko društvo upravlja njime u svoje ime i za zajednički račun članova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Obvezni mirovinski fond može biti MF kategorije A, B i C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1AC66F1-758B-4DF3-9B58-D463076EE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200" y="2120900"/>
            <a:ext cx="3167223" cy="3748194"/>
          </a:xfrm>
          <a:prstGeom prst="rect">
            <a:avLst/>
          </a:prstGeom>
          <a:noFill/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205A4BA-4141-4F17-ADED-2E2EDFDA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3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D4AB5B-37C2-4D36-A676-08515A35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808581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OBVEZNI MF KATEGORIJE A, B , C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723ADD9-DBE8-4B30-AE5E-F3F6710F5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MF različitih kategorija imaju različite strategije ulaganja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Preuzeti rizik – najmanji u MF kategorije C</a:t>
            </a:r>
          </a:p>
          <a:p>
            <a:pPr marL="0" indent="0">
              <a:buNone/>
            </a:pPr>
            <a:r>
              <a:rPr lang="hr-HR" dirty="0"/>
              <a:t>                         -  najveći u MF kategorije 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C1C943B-D378-42F5-B2AD-4410079B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0E98D19-9B01-4E19-8C74-C539440F2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74" y="2357146"/>
            <a:ext cx="39433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0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20B355-C627-4773-8164-AFCEE861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DOBROVOLJNI MIROVINSKI FOND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4C44375-1EA9-4755-978F-FFF79F1D3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Može ga osnovati mirovinsko društvo ili društvo za upravljanje UCITS fondovima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Može biti otvoreni i zatvoreni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6CF8128-B985-4811-ABBB-565181BCE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0" r="20926" b="-3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2636EE7-7584-45C3-8620-94C56A9A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0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80C9E8-4CAC-48A8-9B56-90A939C01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OTVORENI DOBROVOLJNI MF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025407A-047F-4FFE-9650-EE70DBA4B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84094"/>
            <a:ext cx="4639736" cy="3421805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6DFCDD8-A353-4228-AD2E-43904386C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Mogu se učlaniti sve fizičke osobe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7C7F8BF-1EA2-4FEA-9C4D-F3A320FD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6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B548EF-69AD-45A8-A812-97D953E8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ZATVORENI DOBROVOLJNI MF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4223D50-A867-47F2-9952-C86211158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Mogu se učlaniti fizičke osobe koje su zaposlene kod poslodavca ili su članovi sindikata, članovi udruge samostalnih djelatnosti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3E46E2F-2321-4025-899A-13CEF97ED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8" r="16982" b="-3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1EA2DC5-4B52-4C57-BE97-834329DF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66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BA38A4-1F9C-4115-A7D5-667ACAB3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POKROVITELJ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3EE654A-18B7-4D0A-88B5-8FAFB8710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864061"/>
            <a:ext cx="4639736" cy="2261871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E477986-E111-4E14-BD29-8A5474444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pravna ili fizička osoba uključujući i sindikate i poslodavce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Koji na bilo koji način sudjeluju u osnivanju zatvorenog dobrovoljnog MF-a i uplatama u isti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B16A01F-438D-4DDE-AB0B-4537D6A0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6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F4C235-97AD-4BC2-8C2B-0E37EAAD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ČLAN OBVEZNOG MF-a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1C57C88-F48F-4A37-827A-D879D84F2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902304" cy="37481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osiguranik koji je prijavljen u obveznom MF-u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22150EA-F0EA-4CB3-8D30-CF2026ED8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495" y="2120900"/>
            <a:ext cx="3354633" cy="3748194"/>
          </a:xfrm>
          <a:prstGeom prst="rect">
            <a:avLst/>
          </a:prstGeom>
          <a:noFill/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24C2429-5E79-4EF6-A715-0C9597DC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7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D64BF0-4E3B-4B73-B79F-AC0FCF05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ČLAN DOBROVOLJNOG MF-a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72120BE-E7A0-4AF1-97C4-56553F9AA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Osoba koja je pristupila fondu na temelju zaključenog ugovora o članstvu s mirovinskim društvom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Osoba koja je upisana u registar članova fonda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Slijedom će ostvariti ili ostvaruje pravo na mirovinu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U skladu s odredbama mirovinskog programa i zakona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F39EE44-E024-455D-908E-3A2FC6E0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4" y="2446485"/>
            <a:ext cx="4639736" cy="3097023"/>
          </a:xfrm>
          <a:prstGeom prst="rect">
            <a:avLst/>
          </a:prstGeom>
          <a:noFill/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BAE0258-9649-42F1-8F7F-66C986CE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7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96C7FF-AA98-41CF-AF79-119ADD4B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HVALA NA POZORNOSTI!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B11286D-89D7-4C80-9F04-3685B7B41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034" y="2108201"/>
            <a:ext cx="3760891" cy="3760891"/>
          </a:xfrm>
          <a:prstGeom prst="rect">
            <a:avLst/>
          </a:prstGeom>
          <a:noFill/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E2F9456-C6C3-4A6B-952A-61FA5459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6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FF4F9D-47E3-4C10-8A3B-084ABFC4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/>
              <a:t>TRI STUPA MIROVINSKOG OSIGURANJA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DB830E-827B-425D-B51E-03B28BE27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/>
              <a:t> I. Stup – obvezno mirovinsko osiguranje na temelju generacijske solidarnosti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/>
              <a:t>II. Stup – obvezno mirovinsko osiguranje na temelju individualne kapitalizirane štednje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/>
              <a:t>III. Stup – dobrovoljno mirovinsko osiguranje na temelju individualne kapitalizirane štednje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B7C7C3D-A51E-4959-94C6-BD00A551C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4" y="2562479"/>
            <a:ext cx="4639736" cy="2865036"/>
          </a:xfrm>
          <a:prstGeom prst="rect">
            <a:avLst/>
          </a:prstGeom>
          <a:noFill/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D23A165-4605-44A8-8F1A-0C6117C2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1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8FFDDF-CB9E-461D-9FB3-AD63A5C7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ISPLATA MIROVINA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BA39C1B-DE1E-4B6E-8BCC-95403CFC4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7" r="205" b="-1"/>
          <a:stretch/>
        </p:blipFill>
        <p:spPr>
          <a:xfrm>
            <a:off x="1097280" y="2120900"/>
            <a:ext cx="4639736" cy="3748193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355B389-75DE-46A3-AB6B-64C4031B6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/>
              <a:t> Iz I. Stupa – odvija se putem Hrvatskog zavoda za mirovinsko osiguranje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/>
              <a:t>Iz II. Stupa – odvija se putem mirovinskih osiguravajućih društava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/>
              <a:t> iz III. Stupa – odvija se putem mirovinskih osiguravajućih društava ili dobrovoljnih mirovinskih fondova</a:t>
            </a: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788FF4E-7461-483A-9A31-768546444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2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2EC117-D1B1-419D-82C7-DF48BB2A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OSOBNI RAČUN U OBVAZNOM MIROVINSKOM FONDU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4857E11-A03A-4855-8B57-FF790DB6D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 Račun otvoren na ime člana mirovinskog fonda u odabranom MF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Na njemu se evidentiraju uplaćeni doprinosi i sve promjene osobne imovine člana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Vodi ju Središnji registar osiguranika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B1660C9-912B-4B2E-8FFA-2DC79B568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51" y="2120900"/>
            <a:ext cx="2754922" cy="3748194"/>
          </a:xfrm>
          <a:prstGeom prst="rect">
            <a:avLst/>
          </a:prstGeom>
          <a:noFill/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F171E20-B776-4E8B-88DA-32471E2D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0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85B7BB-6B5E-4DD1-A112-60D06457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KORISNIK MIROVINE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A8DA751-6160-48B3-A89F-3F93167B5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Osoba koja je ostvarila pravo na mirovinu i prima mirovinu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EEC00C9-2EFA-401B-8EA7-D63FB7F2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29.4.2021</a:t>
            </a:fld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B885BCA-7D9E-4342-B14C-AB11C7A28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147" y="2248323"/>
            <a:ext cx="3346580" cy="413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D03E20-464A-408E-A60C-54AF8C97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OSOBNI RAČUN U DOBROVOLJNOM MF-u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535A5C8-CFCA-4466-9A0F-0C732EC4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34" y="2120900"/>
            <a:ext cx="3767028" cy="3748193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11A6DC7-A66A-4808-8BFA-5FDA8334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 Račun otvoren na ime člana u dobrovoljnom MF-u u odabranom fondu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Na njemu se evidentiraju uplaćena novčana sredstva i sve promjene osobne imovine člana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Osobni račun vodi mirovinsko društvo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C1D148A-CC16-464F-ACA3-A04C6AFB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1AFAD8-398E-4753-97B1-62FE290F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MIROVINSKA OSIGURAVAJUĆA DRUŠTVA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6429C67-84E7-45F8-8012-E6A9C214C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Specijalizirana društva za isplatu mirovina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52682C8-EE2C-42F0-A3BD-32D1585E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29.4.2021</a:t>
            </a:fld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6A77C64-24B4-4EE5-B923-4579B93F8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020" y="2239347"/>
            <a:ext cx="3698980" cy="44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4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836D7B-E349-45A0-A4ED-F218DCDA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MIROVINSKI PROGRAM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E3FE83D-C200-4DF6-BC30-06AA3D5E3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71" y="2120900"/>
            <a:ext cx="2998554" cy="3748193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72A59BE-A098-45D6-94A0-C83DD56FD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Predstavlja cjelokupnost pravila, propisa, sporazuma, ugovora ili izjava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Njime se uređuju međusobna prava i obveze za stjecanje prava na mirovinu u dobrovoljnom MF- u 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C1E4381-3FC5-4361-A9AA-BF87D7C9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2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3A7E40-FF36-4E8C-A455-FA075593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MIROVINA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866348D-29CE-40E6-AA1B-157A82D34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periodična isplata u novcu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Mirovinsko osiguravajuće društvo isplaćuje osobi koja je ostvarila pravo na mirovinu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u slučaju obveznih mirovina- isplata može biti samo doživotna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U slučaju dobrovoljnih mirovina – isplata može biti doživotna ili privremena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0FF6965-7460-4453-9205-FE2AEA83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752" y="2120900"/>
            <a:ext cx="3612120" cy="3748194"/>
          </a:xfrm>
          <a:prstGeom prst="rect">
            <a:avLst/>
          </a:prstGeom>
          <a:noFill/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71A02FF-BADF-4F3F-9C3C-3508330918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29.4.2021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6500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1798680_TF56160789" id="{030350C7-63BE-472F-BA86-1A5CED38468E}" vid="{16B45413-4BBC-4643-B39A-FBE02D5A683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{FF52E69D-9740-4F94-A74F-5CF11B4AD0DC}tf56160789_win32</Template>
  <TotalTime>134</TotalTime>
  <Words>474</Words>
  <Application>Microsoft Office PowerPoint</Application>
  <PresentationFormat>Prilagođeno</PresentationFormat>
  <Paragraphs>76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1_RetrospectVTI</vt:lpstr>
      <vt:lpstr>MIROVINSKI FONDOVI</vt:lpstr>
      <vt:lpstr>TRI STUPA MIROVINSKOG OSIGURANJA</vt:lpstr>
      <vt:lpstr>ISPLATA MIROVINA</vt:lpstr>
      <vt:lpstr>OSOBNI RAČUN U OBVAZNOM MIROVINSKOM FONDU</vt:lpstr>
      <vt:lpstr>KORISNIK MIROVINE</vt:lpstr>
      <vt:lpstr>OSOBNI RAČUN U DOBROVOLJNOM MF-u</vt:lpstr>
      <vt:lpstr>MIROVINSKA OSIGURAVAJUĆA DRUŠTVA</vt:lpstr>
      <vt:lpstr>MIROVINSKI PROGRAM</vt:lpstr>
      <vt:lpstr>MIROVINA</vt:lpstr>
      <vt:lpstr>MIROVINSKO DRUŠTVO</vt:lpstr>
      <vt:lpstr>OBVEZNI MIROVINSKI FOND</vt:lpstr>
      <vt:lpstr>OBVEZNI MF KATEGORIJE A, B , C</vt:lpstr>
      <vt:lpstr>DOBROVOLJNI MIROVINSKI FOND</vt:lpstr>
      <vt:lpstr>OTVORENI DOBROVOLJNI MF</vt:lpstr>
      <vt:lpstr>ZATVORENI DOBROVOLJNI MF</vt:lpstr>
      <vt:lpstr>POKROVITELJ</vt:lpstr>
      <vt:lpstr>ČLAN OBVEZNOG MF-a</vt:lpstr>
      <vt:lpstr>ČLAN DOBROVOLJNOG MF-a</vt:lpstr>
      <vt:lpstr>HVALA NA POZORNOSTI!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MIROVINSKI FONDOVI</dc:title>
  <dc:creator>Nevenka Saric</dc:creator>
  <cp:lastModifiedBy>Korisnik</cp:lastModifiedBy>
  <cp:revision>15</cp:revision>
  <dcterms:created xsi:type="dcterms:W3CDTF">2021-03-12T16:27:30Z</dcterms:created>
  <dcterms:modified xsi:type="dcterms:W3CDTF">2021-04-29T12:21:46Z</dcterms:modified>
</cp:coreProperties>
</file>