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gimp.org/" TargetMode="External"/><Relationship Id="rId3" Type="http://schemas.openxmlformats.org/officeDocument/2006/relationships/image" Target="../media/image3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inkscape.org/" TargetMode="External"/><Relationship Id="rId3" Type="http://schemas.openxmlformats.org/officeDocument/2006/relationships/image" Target="../media/image4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inkscape.org/" TargetMode="External"/><Relationship Id="rId3" Type="http://schemas.openxmlformats.org/officeDocument/2006/relationships/image" Target="../media/image4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blender.org/" TargetMode="External"/><Relationship Id="rId3" Type="http://schemas.openxmlformats.org/officeDocument/2006/relationships/image" Target="../media/image6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blackmagicdesign.com/products/davinciresolve" TargetMode="External"/><Relationship Id="rId3" Type="http://schemas.openxmlformats.org/officeDocument/2006/relationships/image" Target="../media/image7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figma.com" TargetMode="External"/><Relationship Id="rId3" Type="http://schemas.openxmlformats.org/officeDocument/2006/relationships/hyperlink" Target="https://www.figma.com" TargetMode="External"/><Relationship Id="rId4" Type="http://schemas.openxmlformats.org/officeDocument/2006/relationships/image" Target="../media/image8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figma.com" TargetMode="External"/><Relationship Id="rId3" Type="http://schemas.openxmlformats.org/officeDocument/2006/relationships/image" Target="../media/image8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ww.aswf.io/" TargetMode="External"/><Relationship Id="rId3" Type="http://schemas.openxmlformats.org/officeDocument/2006/relationships/image" Target="../media/image9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Besplatni (i slobodni)…"/>
          <p:cNvSpPr txBox="1"/>
          <p:nvPr>
            <p:ph type="ctrTitle"/>
          </p:nvPr>
        </p:nvSpPr>
        <p:spPr>
          <a:xfrm>
            <a:off x="1778000" y="2908300"/>
            <a:ext cx="20828000" cy="4648200"/>
          </a:xfrm>
          <a:prstGeom prst="rect">
            <a:avLst/>
          </a:prstGeom>
        </p:spPr>
        <p:txBody>
          <a:bodyPr/>
          <a:lstStyle/>
          <a:p>
            <a:pPr>
              <a:defRPr sz="7100">
                <a:latin typeface="Gotham"/>
                <a:ea typeface="Gotham"/>
                <a:cs typeface="Gotham"/>
                <a:sym typeface="Gotham"/>
              </a:defRPr>
            </a:pPr>
            <a:r>
              <a:t>Besplatni </a:t>
            </a:r>
            <a:r>
              <a:rPr b="1"/>
              <a:t>(i slobodni)</a:t>
            </a:r>
            <a:endParaRPr b="1"/>
          </a:p>
          <a:p>
            <a:pPr>
              <a:defRPr sz="7100">
                <a:latin typeface="Gotham"/>
                <a:ea typeface="Gotham"/>
                <a:cs typeface="Gotham"/>
                <a:sym typeface="Gotham"/>
              </a:defRPr>
            </a:pPr>
            <a:r>
              <a:t>multimedijski programi</a:t>
            </a:r>
          </a:p>
        </p:txBody>
      </p:sp>
      <p:sp>
        <p:nvSpPr>
          <p:cNvPr id="120" name="Zoran Babić, prof."/>
          <p:cNvSpPr txBox="1"/>
          <p:nvPr>
            <p:ph type="subTitle" sz="quarter" idx="1"/>
          </p:nvPr>
        </p:nvSpPr>
        <p:spPr>
          <a:xfrm>
            <a:off x="1778000" y="8813800"/>
            <a:ext cx="20828000" cy="15875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Zoran Babić, prof.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5088" y="-6041232"/>
            <a:ext cx="24514176" cy="36771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EUIPO - Izvješće o intelektualnom vlasništvu i mladima"/>
          <p:cNvSpPr txBox="1"/>
          <p:nvPr/>
        </p:nvSpPr>
        <p:spPr>
          <a:xfrm>
            <a:off x="1689100" y="355600"/>
            <a:ext cx="21005800" cy="351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726440">
              <a:defRPr b="0" sz="9856"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EUIPO - Izvješće o intelektualnom vlasništvu i mladima</a:t>
            </a:r>
          </a:p>
        </p:txBody>
      </p:sp>
      <p:sp>
        <p:nvSpPr>
          <p:cNvPr id="125" name="više od 50% anketiranih u dobi od 15-24 godine često pristupa piratskom sadržaju."/>
          <p:cNvSpPr txBox="1"/>
          <p:nvPr/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marL="635000" indent="-635000" algn="l">
              <a:spcBef>
                <a:spcPts val="5900"/>
              </a:spcBef>
              <a:buSzPct val="125000"/>
              <a:buChar char="•"/>
              <a:defRPr b="0" sz="4800"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više od 50% anketiranih u dobi od 15-24 godine često pristupa piratskom sadržaju.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9490" y="-2584988"/>
            <a:ext cx="24662980" cy="164475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rogrami otvorenog koda  (open source)"/>
          <p:cNvSpPr txBox="1"/>
          <p:nvPr>
            <p:ph type="title"/>
          </p:nvPr>
        </p:nvSpPr>
        <p:spPr>
          <a:xfrm>
            <a:off x="1689100" y="355600"/>
            <a:ext cx="21005800" cy="3513237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Programi otvorenog koda </a:t>
            </a:r>
            <a:br/>
            <a:r>
              <a:t>(open source)</a:t>
            </a:r>
          </a:p>
        </p:txBody>
      </p:sp>
      <p:sp>
        <p:nvSpPr>
          <p:cNvPr id="130" name="generički naziv za softver čiji je izvorni kod dostupan javnosti na uvid, korištenje, izmjene i daljnje distribuiranj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generički naziv za softver čiji je izvorni kod dostupan javnosti na uvid, korištenje, izmjene i daljnje distribuiranje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ilj otvorenog kod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Cilj otvorenog koda</a:t>
            </a:r>
          </a:p>
        </p:txBody>
      </p:sp>
      <p:sp>
        <p:nvSpPr>
          <p:cNvPr id="133" name="cilj otvorenog koda je da što više ljudi sudjeluje u razvoju neke aplikacije kao i naobrazbe, budući da mnogo možete naučiti na tuđim primjerima koda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cilj otvorenog koda je da što više ljudi sudjeluje u razvoju neke aplikacije kao i naobrazbe, budući da mnogo možete naučiti na tuđim primjerima koda.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tallmanova definicija slobodnog softver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86104">
              <a:defRPr sz="7951"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Stallmanova definicija slobodnog softvera</a:t>
            </a:r>
          </a:p>
        </p:txBody>
      </p:sp>
      <p:sp>
        <p:nvSpPr>
          <p:cNvPr id="136" name="Sloboda 0: sloboda pokretanja programa u bilo koje svrh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Sloboda 0: sloboda pokretanja programa u bilo koje svrhe.</a:t>
            </a:r>
          </a:p>
          <a:p>
            <a:pPr lvl="1"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Sloboda 1: sloboda proučavanja rada programa i prilagodbe istog vašim potrebama (pristup izvornom kodu preduvjet je za to).</a:t>
            </a:r>
          </a:p>
          <a:p>
            <a:pPr lvl="1"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Sloboda 2: sloboda distribuiranja presnimaka da biste mogli pomoći svomu bližnjemu.</a:t>
            </a:r>
          </a:p>
          <a:p>
            <a:pPr lvl="1"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Sloboda 3: sloboda poboljšavanja programa i ustupanja izmijenjenih inačica javnosti za blagodat cijele zajednice (pristup izvornom kodu preduvjet je za to).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IMP (GNU Image Manipulation Program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86104">
              <a:defRPr sz="7951"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GIMP (GNU Image Manipulation Program)</a:t>
            </a:r>
          </a:p>
        </p:txBody>
      </p:sp>
      <p:sp>
        <p:nvSpPr>
          <p:cNvPr id="139" name="The Free &amp; Open Source Image Edito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The Free &amp; Open Source Image Editor</a:t>
            </a:r>
          </a:p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Za većinu korisnika, GIMP nudi sve potrebne alate za obradu digitalnih slika </a:t>
            </a:r>
          </a:p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https://www.gimp.org/</a:t>
            </a:r>
          </a:p>
        </p:txBody>
      </p:sp>
      <p:pic>
        <p:nvPicPr>
          <p:cNvPr id="140" name="Image" descr="Image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805400" y="9575800"/>
            <a:ext cx="3810000" cy="284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Inkscap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Inkscape</a:t>
            </a:r>
          </a:p>
        </p:txBody>
      </p:sp>
      <p:sp>
        <p:nvSpPr>
          <p:cNvPr id="143" name="Služi za vektorsko crtanje i kreiranje ilustracij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Služi za vektorsko crtanje i kreiranje ilustracija</a:t>
            </a:r>
          </a:p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https://inkscape.org/</a:t>
            </a:r>
          </a:p>
        </p:txBody>
      </p:sp>
      <p:pic>
        <p:nvPicPr>
          <p:cNvPr id="144" name="Image" descr="Image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254488" y="9542343"/>
            <a:ext cx="2911873" cy="29118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Inkscap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Inkscape</a:t>
            </a:r>
          </a:p>
        </p:txBody>
      </p:sp>
      <p:sp>
        <p:nvSpPr>
          <p:cNvPr id="147" name="Mogućnosti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15950" indent="-615950" defTabSz="800735">
              <a:spcBef>
                <a:spcPts val="5700"/>
              </a:spcBef>
              <a:defRPr sz="4656"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Mogućnosti:</a:t>
            </a:r>
          </a:p>
          <a:p>
            <a:pPr lvl="2" marL="1847850" indent="-615950" defTabSz="800735">
              <a:spcBef>
                <a:spcPts val="5700"/>
              </a:spcBef>
              <a:defRPr sz="4656"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kreiranje i manipulacija vektorskim objektima</a:t>
            </a:r>
          </a:p>
          <a:p>
            <a:pPr lvl="2" marL="1847850" indent="-615950" defTabSz="800735">
              <a:spcBef>
                <a:spcPts val="5700"/>
              </a:spcBef>
              <a:defRPr sz="4656"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podrška za RGB / CMYK boje</a:t>
            </a:r>
          </a:p>
          <a:p>
            <a:pPr lvl="2" marL="1847850" indent="-615950" defTabSz="800735">
              <a:spcBef>
                <a:spcPts val="5700"/>
              </a:spcBef>
              <a:defRPr sz="4656"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boolean operacije i bezier krivulje</a:t>
            </a:r>
          </a:p>
          <a:p>
            <a:pPr lvl="2" marL="1847850" indent="-615950" defTabSz="800735">
              <a:spcBef>
                <a:spcPts val="5700"/>
              </a:spcBef>
              <a:defRPr sz="4656"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Rad s tekstom</a:t>
            </a:r>
          </a:p>
          <a:p>
            <a:pPr lvl="2" marL="1847850" indent="-615950" defTabSz="800735">
              <a:spcBef>
                <a:spcPts val="5700"/>
              </a:spcBef>
              <a:defRPr sz="4656"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Podrška za .svg datoteke</a:t>
            </a:r>
          </a:p>
          <a:p>
            <a:pPr lvl="2" marL="1847850" indent="-615950" defTabSz="800735">
              <a:spcBef>
                <a:spcPts val="5700"/>
              </a:spcBef>
              <a:defRPr sz="4656"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eksport u .png, .pdf, .eps., ...</a:t>
            </a:r>
          </a:p>
        </p:txBody>
      </p:sp>
      <p:pic>
        <p:nvPicPr>
          <p:cNvPr id="148" name="Image" descr="Image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254488" y="9542343"/>
            <a:ext cx="2911873" cy="29118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0"/>
            <a:ext cx="24384004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Blend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Blender</a:t>
            </a:r>
          </a:p>
        </p:txBody>
      </p:sp>
      <p:sp>
        <p:nvSpPr>
          <p:cNvPr id="153" name="Alat za trodimenzionalno modeliranje, animaciju, VFX, igre, ..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Alat za trodimenzionalno modeliranje, animaciju, VFX, igre, ...</a:t>
            </a:r>
          </a:p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https://www.blender.org/</a:t>
            </a:r>
          </a:p>
        </p:txBody>
      </p:sp>
      <p:pic>
        <p:nvPicPr>
          <p:cNvPr id="154" name="Image" descr="Image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94149" y="10046083"/>
            <a:ext cx="6232550" cy="19043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DaVinci Resol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DaVinci Resolve</a:t>
            </a:r>
          </a:p>
        </p:txBody>
      </p:sp>
      <p:sp>
        <p:nvSpPr>
          <p:cNvPr id="157" name="Služi za uređivanje video zapisa, uređivanje i korekciju boja, vizualne efekte, audio postprodukciju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Služi za uređivanje video zapisa, uređivanje i korekciju boja, vizualne efekte, audio postprodukciju</a:t>
            </a:r>
          </a:p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rPr u="sng">
                <a:hlinkClick r:id="rId2" invalidUrl="" action="" tgtFrame="" tooltip="" history="1" highlightClick="0" endSnd="0"/>
              </a:rPr>
              <a:t>https://www.blackmagicdesign.com/products/davinciresolve</a:t>
            </a:r>
          </a:p>
        </p:txBody>
      </p:sp>
      <p:pic>
        <p:nvPicPr>
          <p:cNvPr id="158" name="Image" descr="Image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319874" y="9607728"/>
            <a:ext cx="2781102" cy="27811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Figm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Figma</a:t>
            </a:r>
          </a:p>
        </p:txBody>
      </p:sp>
      <p:sp>
        <p:nvSpPr>
          <p:cNvPr id="161" name="all-in-one design platforma za dizajn / prototipiranj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t>all-in-one design platforma za dizajn / prototipiranje</a:t>
            </a:r>
          </a:p>
          <a:p>
            <a:pPr>
              <a:defRPr>
                <a:latin typeface="Gotham-Light"/>
                <a:ea typeface="Gotham-Light"/>
                <a:cs typeface="Gotham-Light"/>
                <a:sym typeface="Gotham-Light"/>
              </a:defRPr>
            </a:pPr>
            <a:r>
              <a:rPr u="sng">
                <a:hlinkClick r:id="rId2" invalidUrl="" action="" tgtFrame="" tooltip="" history="1" highlightClick="0" endSnd="0"/>
              </a:rPr>
              <a:t>www.figma.com</a:t>
            </a:r>
          </a:p>
        </p:txBody>
      </p:sp>
      <p:pic>
        <p:nvPicPr>
          <p:cNvPr id="162" name="Image" descr="Image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910391" y="9734728"/>
            <a:ext cx="1854069" cy="27811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Figm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Figma</a:t>
            </a:r>
          </a:p>
        </p:txBody>
      </p:sp>
      <p:sp>
        <p:nvSpPr>
          <p:cNvPr id="165" name="http://bitly.ws/wKS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http://bitly.ws/wKS2</a:t>
            </a:r>
          </a:p>
        </p:txBody>
      </p:sp>
      <p:pic>
        <p:nvPicPr>
          <p:cNvPr id="166" name="Image" descr="Image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910391" y="9734728"/>
            <a:ext cx="1854069" cy="27811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Korisni alat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Korisni alati</a:t>
            </a:r>
          </a:p>
        </p:txBody>
      </p:sp>
      <p:sp>
        <p:nvSpPr>
          <p:cNvPr id="169" name="https://unsplash.com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Gotham-Light"/>
                <a:ea typeface="Gotham-Light"/>
                <a:cs typeface="Gotham-Light"/>
                <a:sym typeface="Gotham-Light"/>
              </a:defRPr>
            </a:lvl1pPr>
          </a:lstStyle>
          <a:p>
            <a:pPr/>
            <a:r>
              <a:t>https://unsplash.com/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>
            <a:hlinkClick r:id="rId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4802" y="0"/>
            <a:ext cx="22014396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https://docs.google.com/forms/d/e/1FAIpQLSfCqhSstQGp_4i4a3qPfVKkR98ZA9W4jW9I-0m1MSNe_trWKQ/viewform…"/>
          <p:cNvSpPr txBox="1"/>
          <p:nvPr>
            <p:ph type="body" idx="14"/>
          </p:nvPr>
        </p:nvSpPr>
        <p:spPr>
          <a:xfrm>
            <a:off x="2387600" y="3991609"/>
            <a:ext cx="19621500" cy="1846582"/>
          </a:xfrm>
          <a:prstGeom prst="rect">
            <a:avLst/>
          </a:prstGeom>
        </p:spPr>
        <p:txBody>
          <a:bodyPr/>
          <a:lstStyle/>
          <a:p>
            <a:pPr>
              <a:defRPr sz="2600">
                <a:latin typeface="Gotham"/>
                <a:ea typeface="Gotham"/>
                <a:cs typeface="Gotham"/>
                <a:sym typeface="Gotham"/>
              </a:defRPr>
            </a:pPr>
            <a:r>
              <a:t>https://docs.google.com/forms/d/e/1FAIpQLSfCqhSstQGp_4i4a3qPfVKkR98ZA9W4jW9I-0m1MSNe_trWKQ/viewform</a:t>
            </a:r>
          </a:p>
          <a:p>
            <a:pPr>
              <a:defRPr>
                <a:latin typeface="Gotham"/>
                <a:ea typeface="Gotham"/>
                <a:cs typeface="Gotham"/>
                <a:sym typeface="Gotham"/>
              </a:defRPr>
            </a:pPr>
          </a:p>
          <a:p>
            <a:pPr>
              <a:defRPr>
                <a:latin typeface="Gotham"/>
                <a:ea typeface="Gotham"/>
                <a:cs typeface="Gotham"/>
                <a:sym typeface="Gotham"/>
              </a:defRPr>
            </a:pPr>
            <a:r>
              <a:t>http://bitly.ws/wKom</a:t>
            </a:r>
          </a:p>
        </p:txBody>
      </p:sp>
      <p:pic>
        <p:nvPicPr>
          <p:cNvPr id="17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55064" y="7297628"/>
            <a:ext cx="7673872" cy="49627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